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458" r:id="rId2"/>
    <p:sldId id="395" r:id="rId3"/>
    <p:sldId id="396" r:id="rId4"/>
    <p:sldId id="459" r:id="rId5"/>
    <p:sldId id="353" r:id="rId6"/>
    <p:sldId id="490" r:id="rId7"/>
    <p:sldId id="491" r:id="rId8"/>
    <p:sldId id="462" r:id="rId9"/>
    <p:sldId id="463" r:id="rId10"/>
    <p:sldId id="464" r:id="rId11"/>
    <p:sldId id="465" r:id="rId12"/>
    <p:sldId id="489" r:id="rId13"/>
    <p:sldId id="469"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C206"/>
    <a:srgbClr val="FCFC60"/>
    <a:srgbClr val="99FF66"/>
    <a:srgbClr val="FF9966"/>
    <a:srgbClr val="99FF99"/>
    <a:srgbClr val="FAF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89068" autoAdjust="0"/>
  </p:normalViewPr>
  <p:slideViewPr>
    <p:cSldViewPr snapToObjects="1">
      <p:cViewPr varScale="1">
        <p:scale>
          <a:sx n="64" d="100"/>
          <a:sy n="64" d="100"/>
        </p:scale>
        <p:origin x="1350" y="78"/>
      </p:cViewPr>
      <p:guideLst>
        <p:guide orient="horz" pos="2160"/>
        <p:guide pos="2880"/>
      </p:guideLst>
    </p:cSldViewPr>
  </p:slideViewPr>
  <p:outlineViewPr>
    <p:cViewPr>
      <p:scale>
        <a:sx n="33" d="100"/>
        <a:sy n="33" d="100"/>
      </p:scale>
      <p:origin x="0" y="333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AE08FA8-B0B4-9A49-AE31-58A1CBEB23AD}" type="datetimeFigureOut">
              <a:rPr lang="en-US" smtClean="0"/>
              <a:pPr/>
              <a:t>9/2/2017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26E2E98-5FEC-6F4C-858C-48D5D4960B53}" type="slidenum">
              <a:rPr lang="en-US" smtClean="0"/>
              <a:pPr/>
              <a:t>‹#›</a:t>
            </a:fld>
            <a:endParaRPr lang="en-US"/>
          </a:p>
        </p:txBody>
      </p:sp>
    </p:spTree>
    <p:extLst>
      <p:ext uri="{BB962C8B-B14F-4D97-AF65-F5344CB8AC3E}">
        <p14:creationId xmlns:p14="http://schemas.microsoft.com/office/powerpoint/2010/main" val="360544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5C9E572-9CDB-8647-9AD9-43DF64123316}" type="datetimeFigureOut">
              <a:rPr lang="en-US" smtClean="0"/>
              <a:pPr/>
              <a:t>9/2/2017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4CB4E2E-D482-584A-A692-2E8FA3135C3D}" type="slidenum">
              <a:rPr lang="en-US" smtClean="0"/>
              <a:pPr/>
              <a:t>‹#›</a:t>
            </a:fld>
            <a:endParaRPr lang="en-US"/>
          </a:p>
        </p:txBody>
      </p:sp>
    </p:spTree>
    <p:extLst>
      <p:ext uri="{BB962C8B-B14F-4D97-AF65-F5344CB8AC3E}">
        <p14:creationId xmlns:p14="http://schemas.microsoft.com/office/powerpoint/2010/main" val="16418328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sychiat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34"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7037BD10-3861-4C5F-ADBF-F5DB5FF8BEE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CB4E2E-D482-584A-A692-2E8FA3135C3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statement</a:t>
            </a:r>
            <a:r>
              <a:rPr lang="en-US" baseline="0" dirty="0"/>
              <a:t> of confidentiality**</a:t>
            </a:r>
            <a:endParaRPr lang="en-US" dirty="0"/>
          </a:p>
        </p:txBody>
      </p:sp>
      <p:sp>
        <p:nvSpPr>
          <p:cNvPr id="4" name="Slide Number Placeholder 3"/>
          <p:cNvSpPr>
            <a:spLocks noGrp="1"/>
          </p:cNvSpPr>
          <p:nvPr>
            <p:ph type="sldNum" sz="quarter" idx="10"/>
          </p:nvPr>
        </p:nvSpPr>
        <p:spPr/>
        <p:txBody>
          <a:bodyPr/>
          <a:lstStyle/>
          <a:p>
            <a:fld id="{14CB4E2E-D482-584A-A692-2E8FA3135C3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was a pioneering British </a:t>
            </a:r>
            <a:r>
              <a:rPr lang="en-US" sz="1300" dirty="0">
                <a:hlinkClick r:id="rId3" tooltip="Psychiatry"/>
              </a:rPr>
              <a:t>psychiatrist</a:t>
            </a:r>
            <a:r>
              <a:rPr lang="en-US" sz="1300" dirty="0"/>
              <a:t>,</a:t>
            </a:r>
            <a:endParaRPr lang="en-US" dirty="0"/>
          </a:p>
        </p:txBody>
      </p:sp>
      <p:sp>
        <p:nvSpPr>
          <p:cNvPr id="4" name="Slide Number Placeholder 3"/>
          <p:cNvSpPr>
            <a:spLocks noGrp="1"/>
          </p:cNvSpPr>
          <p:nvPr>
            <p:ph type="sldNum" sz="quarter" idx="10"/>
          </p:nvPr>
        </p:nvSpPr>
        <p:spPr/>
        <p:txBody>
          <a:bodyPr/>
          <a:lstStyle/>
          <a:p>
            <a:fld id="{14CB4E2E-D482-584A-A692-2E8FA3135C3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centrality of emotions in MUS </a:t>
            </a:r>
          </a:p>
        </p:txBody>
      </p:sp>
      <p:sp>
        <p:nvSpPr>
          <p:cNvPr id="4" name="Slide Number Placeholder 3"/>
          <p:cNvSpPr>
            <a:spLocks noGrp="1"/>
          </p:cNvSpPr>
          <p:nvPr>
            <p:ph type="sldNum" sz="quarter" idx="10"/>
          </p:nvPr>
        </p:nvSpPr>
        <p:spPr/>
        <p:txBody>
          <a:bodyPr/>
          <a:lstStyle/>
          <a:p>
            <a:fld id="{14CB4E2E-D482-584A-A692-2E8FA3135C3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How this system gets developed is through attachment relationships, healthy responsive environments lead to affect tolerance, anxiety regulation and healthy relationships. Ambivalent, disorganized or abusive attachments lead to insecurity and anxiety. Anxiety becomes conditioned if these attachment relationships are repeated and so </a:t>
            </a:r>
            <a:r>
              <a:rPr lang="en-US" dirty="0" err="1">
                <a:latin typeface="Calibri" charset="0"/>
              </a:rPr>
              <a:t>ucs</a:t>
            </a:r>
            <a:r>
              <a:rPr lang="en-US" dirty="0">
                <a:latin typeface="Calibri" charset="0"/>
              </a:rPr>
              <a:t> anxiety is produced instead of core affects. This leads to a </a:t>
            </a:r>
            <a:r>
              <a:rPr lang="en-US" dirty="0" err="1">
                <a:latin typeface="Calibri" charset="0"/>
              </a:rPr>
              <a:t>dysregulated</a:t>
            </a:r>
            <a:r>
              <a:rPr lang="en-US" dirty="0">
                <a:latin typeface="Calibri" charset="0"/>
              </a:rPr>
              <a:t> system from the get go which leads to suppressed immune functioning, </a:t>
            </a:r>
            <a:r>
              <a:rPr lang="en-US" dirty="0" err="1">
                <a:latin typeface="Calibri" charset="0"/>
              </a:rPr>
              <a:t>dysregulated</a:t>
            </a:r>
            <a:r>
              <a:rPr lang="en-US" dirty="0">
                <a:latin typeface="Calibri" charset="0"/>
              </a:rPr>
              <a:t> endocrine and autonomic functioning – this over time leads to the symptoms you see in the GPs office.  Then this anxiety gets activated whenever you try to connect with the person whether this is a consulting room or the wider environment because it triggers emotions and </a:t>
            </a:r>
            <a:r>
              <a:rPr lang="en-US" dirty="0" err="1">
                <a:latin typeface="Calibri" charset="0"/>
              </a:rPr>
              <a:t>defences</a:t>
            </a:r>
            <a:r>
              <a:rPr lang="en-US" dirty="0">
                <a:latin typeface="Calibri" charset="0"/>
              </a:rPr>
              <a:t> too.</a:t>
            </a:r>
          </a:p>
          <a:p>
            <a:pPr eaLnBrk="1" hangingPunct="1"/>
            <a:endParaRPr lang="en-US" dirty="0">
              <a:latin typeface="Calibri" charset="0"/>
            </a:endParaRPr>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66DAEEC-B65B-A44C-9838-6350B695EB73}" type="slidenum">
              <a:rPr lang="en-US">
                <a:latin typeface="Calibri" charset="0"/>
              </a:rPr>
              <a:pPr eaLnBrk="1" hangingPunct="1"/>
              <a:t>9</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Each unexplained symptom may get a different diagnostic label or be seen by a different department e.g. </a:t>
            </a:r>
            <a:r>
              <a:rPr lang="en-US" dirty="0" err="1">
                <a:latin typeface="Calibri" charset="0"/>
              </a:rPr>
              <a:t>gastroentreology</a:t>
            </a:r>
            <a:r>
              <a:rPr lang="en-US" dirty="0">
                <a:latin typeface="Calibri" charset="0"/>
              </a:rPr>
              <a:t> (GI), cardiology for atypical chest pain, MSK for fibromyalgia for patients with unexplained symptoms, but the overlap between such syndromes is so great (</a:t>
            </a:r>
            <a:r>
              <a:rPr lang="en-US" dirty="0" err="1">
                <a:latin typeface="Calibri" charset="0"/>
              </a:rPr>
              <a:t>Nimnuan</a:t>
            </a:r>
            <a:r>
              <a:rPr lang="en-US" dirty="0">
                <a:latin typeface="Calibri" charset="0"/>
              </a:rPr>
              <a:t> et al. 2001b) that they are better seen as a single underlying disorder with emotional </a:t>
            </a:r>
            <a:r>
              <a:rPr lang="en-US" dirty="0" err="1">
                <a:latin typeface="Calibri" charset="0"/>
              </a:rPr>
              <a:t>dysregulation</a:t>
            </a:r>
            <a:r>
              <a:rPr lang="en-US" dirty="0">
                <a:latin typeface="Calibri" charset="0"/>
              </a:rPr>
              <a:t> as the common factor across all.</a:t>
            </a:r>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66DD2D1-13E8-594E-8A06-F792E18309BC}"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So</a:t>
            </a:r>
            <a:r>
              <a:rPr lang="en-US" baseline="0" dirty="0">
                <a:latin typeface="Calibri" charset="0"/>
              </a:rPr>
              <a:t> why our emotions so important to our wellbeing?</a:t>
            </a:r>
            <a:endParaRPr lang="en-US" dirty="0">
              <a:latin typeface="Calibri" charset="0"/>
            </a:endParaRPr>
          </a:p>
        </p:txBody>
      </p:sp>
      <p:sp>
        <p:nvSpPr>
          <p:cNvPr id="256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FA5DE2D-F7E7-9A45-BDC5-FD59BE6613CB}"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a:t>
            </a:r>
            <a:r>
              <a:rPr lang="en-US" baseline="0" dirty="0"/>
              <a:t> we want to ask or know about what has happened before the symptoms occurred</a:t>
            </a:r>
            <a:endParaRPr lang="en-US" dirty="0"/>
          </a:p>
        </p:txBody>
      </p:sp>
      <p:sp>
        <p:nvSpPr>
          <p:cNvPr id="4" name="Slide Number Placeholder 3"/>
          <p:cNvSpPr>
            <a:spLocks noGrp="1"/>
          </p:cNvSpPr>
          <p:nvPr>
            <p:ph type="sldNum" sz="quarter" idx="10"/>
          </p:nvPr>
        </p:nvSpPr>
        <p:spPr/>
        <p:txBody>
          <a:bodyPr/>
          <a:lstStyle/>
          <a:p>
            <a:fld id="{14CB4E2E-D482-584A-A692-2E8FA3135C3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GB"/>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a:t>Click to edit Master subtitle style</a:t>
            </a:r>
            <a:endParaRPr kumimoji="0" lang="en-US"/>
          </a:p>
        </p:txBody>
      </p:sp>
      <p:sp>
        <p:nvSpPr>
          <p:cNvPr id="30" name="Date Placeholder 29"/>
          <p:cNvSpPr>
            <a:spLocks noGrp="1"/>
          </p:cNvSpPr>
          <p:nvPr>
            <p:ph type="dt" sz="half" idx="10"/>
          </p:nvPr>
        </p:nvSpPr>
        <p:spPr/>
        <p:txBody>
          <a:bodyPr/>
          <a:lstStyle/>
          <a:p>
            <a:fld id="{578FF07B-2A98-7B4D-A69D-6EC9525CB3FE}" type="datetimeFigureOut">
              <a:rPr lang="en-US" smtClean="0"/>
              <a:pPr/>
              <a:t>9/2/2017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C68C47-710B-3A46-9BD0-E1A213833C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p:txBody>
          <a:bodyPr/>
          <a:lstStyle/>
          <a:p>
            <a:fld id="{578FF07B-2A98-7B4D-A69D-6EC9525CB3FE}" type="datetimeFigureOut">
              <a:rPr lang="en-US" smtClean="0"/>
              <a:pPr/>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GB"/>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p:txBody>
          <a:bodyPr/>
          <a:lstStyle/>
          <a:p>
            <a:fld id="{578FF07B-2A98-7B4D-A69D-6EC9525CB3FE}" type="datetimeFigureOut">
              <a:rPr lang="en-US" smtClean="0"/>
              <a:pPr/>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p:txBody>
          <a:bodyPr/>
          <a:lstStyle/>
          <a:p>
            <a:fld id="{578FF07B-2A98-7B4D-A69D-6EC9525CB3FE}" type="datetimeFigureOut">
              <a:rPr lang="en-US" smtClean="0"/>
              <a:pPr/>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GB"/>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a:t>Click to edit Master text styles</a:t>
            </a:r>
          </a:p>
        </p:txBody>
      </p:sp>
      <p:sp>
        <p:nvSpPr>
          <p:cNvPr id="4" name="Date Placeholder 3"/>
          <p:cNvSpPr>
            <a:spLocks noGrp="1"/>
          </p:cNvSpPr>
          <p:nvPr>
            <p:ph type="dt" sz="half" idx="10"/>
          </p:nvPr>
        </p:nvSpPr>
        <p:spPr/>
        <p:txBody>
          <a:bodyPr/>
          <a:lstStyle/>
          <a:p>
            <a:fld id="{578FF07B-2A98-7B4D-A69D-6EC9525CB3FE}" type="datetimeFigureOut">
              <a:rPr lang="en-US" smtClean="0"/>
              <a:pPr/>
              <a:t>9/2/2017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68C47-710B-3A46-9BD0-E1A213833C5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GB"/>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5" name="Date Placeholder 4"/>
          <p:cNvSpPr>
            <a:spLocks noGrp="1"/>
          </p:cNvSpPr>
          <p:nvPr>
            <p:ph type="dt" sz="half" idx="10"/>
          </p:nvPr>
        </p:nvSpPr>
        <p:spPr/>
        <p:txBody>
          <a:bodyPr/>
          <a:lstStyle/>
          <a:p>
            <a:fld id="{578FF07B-2A98-7B4D-A69D-6EC9525CB3FE}" type="datetimeFigureOut">
              <a:rPr lang="en-US" smtClean="0"/>
              <a:pPr/>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GB"/>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GB"/>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GB"/>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7" name="Date Placeholder 6"/>
          <p:cNvSpPr>
            <a:spLocks noGrp="1"/>
          </p:cNvSpPr>
          <p:nvPr>
            <p:ph type="dt" sz="half" idx="10"/>
          </p:nvPr>
        </p:nvSpPr>
        <p:spPr/>
        <p:txBody>
          <a:bodyPr/>
          <a:lstStyle/>
          <a:p>
            <a:fld id="{578FF07B-2A98-7B4D-A69D-6EC9525CB3FE}" type="datetimeFigureOut">
              <a:rPr lang="en-US" smtClean="0"/>
              <a:pPr/>
              <a:t>9/2/2017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GB"/>
              <a:t>Click to edit Master title style</a:t>
            </a:r>
            <a:endParaRPr kumimoji="0" lang="en-US"/>
          </a:p>
        </p:txBody>
      </p:sp>
      <p:sp>
        <p:nvSpPr>
          <p:cNvPr id="3" name="Date Placeholder 2"/>
          <p:cNvSpPr>
            <a:spLocks noGrp="1"/>
          </p:cNvSpPr>
          <p:nvPr>
            <p:ph type="dt" sz="half" idx="10"/>
          </p:nvPr>
        </p:nvSpPr>
        <p:spPr/>
        <p:txBody>
          <a:bodyPr/>
          <a:lstStyle/>
          <a:p>
            <a:fld id="{578FF07B-2A98-7B4D-A69D-6EC9525CB3FE}" type="datetimeFigureOut">
              <a:rPr lang="en-US" smtClean="0"/>
              <a:pPr/>
              <a:t>9/2/2017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FF07B-2A98-7B4D-A69D-6EC9525CB3FE}" type="datetimeFigureOut">
              <a:rPr lang="en-US" smtClean="0"/>
              <a:pPr/>
              <a:t>9/2/2017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GB"/>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GB"/>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5" name="Date Placeholder 4"/>
          <p:cNvSpPr>
            <a:spLocks noGrp="1"/>
          </p:cNvSpPr>
          <p:nvPr>
            <p:ph type="dt" sz="half" idx="10"/>
          </p:nvPr>
        </p:nvSpPr>
        <p:spPr/>
        <p:txBody>
          <a:bodyPr/>
          <a:lstStyle/>
          <a:p>
            <a:fld id="{578FF07B-2A98-7B4D-A69D-6EC9525CB3FE}" type="datetimeFigureOut">
              <a:rPr lang="en-US" smtClean="0"/>
              <a:pPr/>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68C47-710B-3A46-9BD0-E1A213833C5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GB"/>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GB"/>
              <a:t>Click to edit Master text styles</a:t>
            </a:r>
          </a:p>
        </p:txBody>
      </p:sp>
      <p:sp>
        <p:nvSpPr>
          <p:cNvPr id="5" name="Date Placeholder 4"/>
          <p:cNvSpPr>
            <a:spLocks noGrp="1"/>
          </p:cNvSpPr>
          <p:nvPr>
            <p:ph type="dt" sz="half" idx="10"/>
          </p:nvPr>
        </p:nvSpPr>
        <p:spPr/>
        <p:txBody>
          <a:bodyPr/>
          <a:lstStyle/>
          <a:p>
            <a:fld id="{578FF07B-2A98-7B4D-A69D-6EC9525CB3FE}" type="datetimeFigureOut">
              <a:rPr lang="en-US" smtClean="0"/>
              <a:pPr/>
              <a:t>9/2/2017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7C68C47-710B-3A46-9BD0-E1A213833C5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GB"/>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GB"/>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GB"/>
              <a:t>Click to edit Master text styles</a:t>
            </a:r>
          </a:p>
          <a:p>
            <a:pPr lvl="1" eaLnBrk="1" latinLnBrk="0" hangingPunct="1"/>
            <a:r>
              <a:rPr kumimoji="0" lang="en-GB"/>
              <a:t>Second level</a:t>
            </a:r>
          </a:p>
          <a:p>
            <a:pPr lvl="2" eaLnBrk="1" latinLnBrk="0" hangingPunct="1"/>
            <a:r>
              <a:rPr kumimoji="0" lang="en-GB"/>
              <a:t>Third level</a:t>
            </a:r>
          </a:p>
          <a:p>
            <a:pPr lvl="3" eaLnBrk="1" latinLnBrk="0" hangingPunct="1"/>
            <a:r>
              <a:rPr kumimoji="0" lang="en-GB"/>
              <a:t>Fourth level</a:t>
            </a:r>
          </a:p>
          <a:p>
            <a:pPr lvl="4" eaLnBrk="1" latinLnBrk="0" hangingPunct="1"/>
            <a:r>
              <a:rPr kumimoji="0" lang="en-GB"/>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8FF07B-2A98-7B4D-A69D-6EC9525CB3FE}" type="datetimeFigureOut">
              <a:rPr lang="en-US" smtClean="0"/>
              <a:pPr/>
              <a:t>9/2/2017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C68C47-710B-3A46-9BD0-E1A213833C5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s6EKNklD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gE9r1LkRCV0" TargetMode="External"/><Relationship Id="rId4" Type="http://schemas.openxmlformats.org/officeDocument/2006/relationships/hyperlink" Target="https://www.youtube.com/watch?v=apzXGEbZht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XM5hdlEOS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NSHA_colour_logo.jpg"/>
          <p:cNvPicPr>
            <a:picLocks noChangeAspect="1" noChangeArrowheads="1"/>
          </p:cNvPicPr>
          <p:nvPr/>
        </p:nvPicPr>
        <p:blipFill>
          <a:blip r:embed="rId3" cstate="print"/>
          <a:srcRect/>
          <a:stretch>
            <a:fillRect/>
          </a:stretch>
        </p:blipFill>
        <p:spPr bwMode="auto">
          <a:xfrm>
            <a:off x="0" y="6096000"/>
            <a:ext cx="1676400" cy="762000"/>
          </a:xfrm>
          <a:prstGeom prst="rect">
            <a:avLst/>
          </a:prstGeom>
          <a:noFill/>
          <a:ln w="9525">
            <a:noFill/>
            <a:miter lim="800000"/>
            <a:headEnd/>
            <a:tailEnd/>
          </a:ln>
        </p:spPr>
      </p:pic>
      <p:sp>
        <p:nvSpPr>
          <p:cNvPr id="134146" name="Rectangle 2"/>
          <p:cNvSpPr>
            <a:spLocks noGrp="1"/>
          </p:cNvSpPr>
          <p:nvPr>
            <p:ph type="ctrTitle"/>
          </p:nvPr>
        </p:nvSpPr>
        <p:spPr>
          <a:xfrm>
            <a:off x="0" y="476672"/>
            <a:ext cx="9144000" cy="3768080"/>
          </a:xfrm>
          <a:extLst>
            <a:ext uri="{909E8E84-426E-40dd-AFC4-6F175D3DCCD1}"/>
            <a:ext uri="{91240B29-F687-4f45-9708-019B960494DF}"/>
            <a:ext uri="{FAA26D3D-D897-4be2-8F04-BA451C77F1D7}"/>
          </a:extLst>
        </p:spPr>
        <p:txBody>
          <a:bodyPr>
            <a:noAutofit/>
          </a:bodyPr>
          <a:lstStyle/>
          <a:p>
            <a:pPr algn="ctr"/>
            <a:r>
              <a:rPr lang="en-US" sz="5400" dirty="0"/>
              <a:t>Role of Emotions in </a:t>
            </a:r>
            <a:br>
              <a:rPr lang="en-US" sz="5400" dirty="0"/>
            </a:br>
            <a:r>
              <a:rPr lang="en-US" sz="5400" dirty="0"/>
              <a:t>Mind-Body Health</a:t>
            </a:r>
            <a:br>
              <a:rPr lang="en-US" sz="5400" dirty="0"/>
            </a:br>
            <a:r>
              <a:rPr lang="en-US" sz="5400" dirty="0"/>
              <a:t>Vancouver, August 2017</a:t>
            </a:r>
            <a:br>
              <a:rPr lang="en-US" sz="3600" dirty="0">
                <a:ea typeface="ＭＳ Ｐゴシック" pitchFamily="34" charset="-128"/>
              </a:rPr>
            </a:br>
            <a:endParaRPr lang="en-US" sz="3600" dirty="0"/>
          </a:p>
        </p:txBody>
      </p:sp>
      <p:sp>
        <p:nvSpPr>
          <p:cNvPr id="6148" name="Rectangle 3"/>
          <p:cNvSpPr>
            <a:spLocks noGrp="1"/>
          </p:cNvSpPr>
          <p:nvPr>
            <p:ph type="subTitle" idx="1"/>
          </p:nvPr>
        </p:nvSpPr>
        <p:spPr>
          <a:xfrm>
            <a:off x="381000" y="4005064"/>
            <a:ext cx="8610600" cy="2019697"/>
          </a:xfrm>
        </p:spPr>
        <p:txBody>
          <a:bodyPr>
            <a:normAutofit fontScale="92500" lnSpcReduction="20000"/>
          </a:bodyPr>
          <a:lstStyle/>
          <a:p>
            <a:pPr marR="0" algn="ctr" eaLnBrk="1" hangingPunct="1"/>
            <a:r>
              <a:rPr lang="en-US" sz="3600" dirty="0">
                <a:ea typeface="ＭＳ Ｐゴシック" pitchFamily="34" charset="-128"/>
              </a:rPr>
              <a:t>Dr. Angela Cooper</a:t>
            </a:r>
          </a:p>
          <a:p>
            <a:pPr algn="ctr"/>
            <a:r>
              <a:rPr lang="en-US" sz="3600" dirty="0"/>
              <a:t>Psychologist and Assistant Professor</a:t>
            </a:r>
          </a:p>
          <a:p>
            <a:pPr algn="ctr"/>
            <a:r>
              <a:rPr lang="en-US" sz="3600" dirty="0"/>
              <a:t> Dalhousie University,</a:t>
            </a:r>
          </a:p>
          <a:p>
            <a:pPr algn="ctr"/>
            <a:r>
              <a:rPr lang="en-US" sz="3600" dirty="0"/>
              <a:t> Halifax, Canada</a:t>
            </a:r>
          </a:p>
          <a:p>
            <a:pPr marR="0" algn="ctr" eaLnBrk="1" hangingPunct="1"/>
            <a:endParaRPr lang="en-US" sz="3600" dirty="0">
              <a:ea typeface="ＭＳ Ｐゴシック" pitchFamily="34" charset="-128"/>
            </a:endParaRPr>
          </a:p>
        </p:txBody>
      </p:sp>
      <p:pic>
        <p:nvPicPr>
          <p:cNvPr id="6149" name="Picture 4"/>
          <p:cNvPicPr>
            <a:picLocks noChangeAspect="1" noChangeArrowheads="1"/>
          </p:cNvPicPr>
          <p:nvPr/>
        </p:nvPicPr>
        <p:blipFill>
          <a:blip r:embed="rId4" cstate="print"/>
          <a:srcRect/>
          <a:stretch>
            <a:fillRect/>
          </a:stretch>
        </p:blipFill>
        <p:spPr bwMode="auto">
          <a:xfrm>
            <a:off x="7620000" y="6096000"/>
            <a:ext cx="1524000" cy="762000"/>
          </a:xfrm>
          <a:prstGeom prst="rect">
            <a:avLst/>
          </a:prstGeom>
          <a:noFill/>
          <a:ln w="9525">
            <a:noFill/>
            <a:miter lim="800000"/>
            <a:headEnd/>
            <a:tailEnd/>
          </a:ln>
        </p:spPr>
      </p:pic>
      <p:pic>
        <p:nvPicPr>
          <p:cNvPr id="6150" name="Picture 5"/>
          <p:cNvPicPr>
            <a:picLocks noChangeAspect="1" noChangeArrowheads="1"/>
          </p:cNvPicPr>
          <p:nvPr/>
        </p:nvPicPr>
        <p:blipFill>
          <a:blip r:embed="rId5" cstate="print"/>
          <a:srcRect/>
          <a:stretch>
            <a:fillRect/>
          </a:stretch>
        </p:blipFill>
        <p:spPr bwMode="auto">
          <a:xfrm>
            <a:off x="2362200" y="6096000"/>
            <a:ext cx="4495800" cy="762000"/>
          </a:xfrm>
          <a:prstGeom prst="rect">
            <a:avLst/>
          </a:prstGeom>
          <a:solidFill>
            <a:schemeClr val="accent1">
              <a:alpha val="61176"/>
            </a:schemeClr>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1" name="Oval 21"/>
          <p:cNvSpPr>
            <a:spLocks noChangeArrowheads="1"/>
          </p:cNvSpPr>
          <p:nvPr/>
        </p:nvSpPr>
        <p:spPr bwMode="auto">
          <a:xfrm>
            <a:off x="2286000" y="1905000"/>
            <a:ext cx="4759325" cy="3935413"/>
          </a:xfrm>
          <a:prstGeom prst="ellipse">
            <a:avLst/>
          </a:prstGeom>
          <a:solidFill>
            <a:srgbClr val="FF9966">
              <a:alpha val="69412"/>
            </a:srgbClr>
          </a:solidFill>
          <a:ln w="12700">
            <a:solidFill>
              <a:schemeClr val="tx1"/>
            </a:solidFill>
            <a:round/>
            <a:headEnd type="none" w="sm" len="sm"/>
            <a:tailEnd type="none" w="sm" len="sm"/>
          </a:ln>
        </p:spPr>
        <p:txBody>
          <a:bodyPr wrap="none" anchor="ctr"/>
          <a:lstStyle/>
          <a:p>
            <a:pPr algn="ctr"/>
            <a:r>
              <a:rPr lang="en-US" sz="3200">
                <a:solidFill>
                  <a:srgbClr val="000000"/>
                </a:solidFill>
                <a:latin typeface="Times New Roman" charset="0"/>
              </a:rPr>
              <a:t>Emotion</a:t>
            </a:r>
          </a:p>
          <a:p>
            <a:pPr algn="ctr"/>
            <a:r>
              <a:rPr lang="en-US" sz="3200">
                <a:solidFill>
                  <a:srgbClr val="000000"/>
                </a:solidFill>
                <a:latin typeface="Times New Roman" charset="0"/>
              </a:rPr>
              <a:t>Dysregulation</a:t>
            </a:r>
          </a:p>
        </p:txBody>
      </p:sp>
      <p:sp>
        <p:nvSpPr>
          <p:cNvPr id="13314" name="Text Box 18"/>
          <p:cNvSpPr txBox="1">
            <a:spLocks noChangeArrowheads="1"/>
          </p:cNvSpPr>
          <p:nvPr/>
        </p:nvSpPr>
        <p:spPr bwMode="auto">
          <a:xfrm>
            <a:off x="149225" y="381000"/>
            <a:ext cx="83121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600" dirty="0">
                <a:solidFill>
                  <a:schemeClr val="tx2"/>
                </a:solidFill>
                <a:latin typeface="+mj-lt"/>
              </a:rPr>
              <a:t>Common Factor of Emotion </a:t>
            </a:r>
            <a:r>
              <a:rPr lang="en-US" sz="3600" dirty="0" err="1">
                <a:solidFill>
                  <a:schemeClr val="tx2"/>
                </a:solidFill>
                <a:latin typeface="+mj-lt"/>
              </a:rPr>
              <a:t>Dysregulation</a:t>
            </a:r>
            <a:endParaRPr lang="en-US" sz="3600" dirty="0">
              <a:solidFill>
                <a:schemeClr val="tx2"/>
              </a:solidFill>
              <a:latin typeface="+mj-lt"/>
            </a:endParaRPr>
          </a:p>
        </p:txBody>
      </p:sp>
      <p:sp>
        <p:nvSpPr>
          <p:cNvPr id="13315" name="Text Box 6"/>
          <p:cNvSpPr txBox="1">
            <a:spLocks noChangeArrowheads="1"/>
          </p:cNvSpPr>
          <p:nvPr/>
        </p:nvSpPr>
        <p:spPr bwMode="auto">
          <a:xfrm>
            <a:off x="2117725" y="1492250"/>
            <a:ext cx="2417763" cy="1125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Irritable Bowel</a:t>
            </a:r>
          </a:p>
          <a:p>
            <a:pPr eaLnBrk="1" hangingPunct="1"/>
            <a:r>
              <a:rPr lang="en-US" sz="2400">
                <a:latin typeface="Times New Roman" charset="0"/>
              </a:rPr>
              <a:t>Dyspepsia</a:t>
            </a:r>
          </a:p>
          <a:p>
            <a:pPr eaLnBrk="1" hangingPunct="1"/>
            <a:r>
              <a:rPr lang="en-US" sz="2400">
                <a:latin typeface="Times New Roman" charset="0"/>
              </a:rPr>
              <a:t>Abdominal pain</a:t>
            </a:r>
          </a:p>
        </p:txBody>
      </p:sp>
      <p:sp>
        <p:nvSpPr>
          <p:cNvPr id="13316" name="Text Box 7"/>
          <p:cNvSpPr txBox="1">
            <a:spLocks noChangeArrowheads="1"/>
          </p:cNvSpPr>
          <p:nvPr/>
        </p:nvSpPr>
        <p:spPr bwMode="auto">
          <a:xfrm>
            <a:off x="1060450" y="3638550"/>
            <a:ext cx="1808163"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Fibromyalgia</a:t>
            </a:r>
          </a:p>
          <a:p>
            <a:pPr eaLnBrk="1" hangingPunct="1"/>
            <a:r>
              <a:rPr lang="en-US" sz="2400">
                <a:latin typeface="Times New Roman" charset="0"/>
              </a:rPr>
              <a:t>Fatigue</a:t>
            </a:r>
          </a:p>
        </p:txBody>
      </p:sp>
      <p:sp>
        <p:nvSpPr>
          <p:cNvPr id="13317" name="Text Box 8"/>
          <p:cNvSpPr txBox="1">
            <a:spLocks noChangeArrowheads="1"/>
          </p:cNvSpPr>
          <p:nvPr/>
        </p:nvSpPr>
        <p:spPr bwMode="auto">
          <a:xfrm>
            <a:off x="3705225" y="5499100"/>
            <a:ext cx="1541463"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Depression</a:t>
            </a:r>
          </a:p>
          <a:p>
            <a:pPr eaLnBrk="1" hangingPunct="1"/>
            <a:r>
              <a:rPr lang="en-US" sz="2400">
                <a:latin typeface="Times New Roman" charset="0"/>
              </a:rPr>
              <a:t>Anxiety</a:t>
            </a:r>
          </a:p>
          <a:p>
            <a:pPr eaLnBrk="1" hangingPunct="1"/>
            <a:r>
              <a:rPr lang="en-US" sz="2400">
                <a:latin typeface="Times New Roman" charset="0"/>
              </a:rPr>
              <a:t>Panic</a:t>
            </a:r>
          </a:p>
        </p:txBody>
      </p:sp>
      <p:sp>
        <p:nvSpPr>
          <p:cNvPr id="13318" name="Text Box 9"/>
          <p:cNvSpPr txBox="1">
            <a:spLocks noChangeArrowheads="1"/>
          </p:cNvSpPr>
          <p:nvPr/>
        </p:nvSpPr>
        <p:spPr bwMode="auto">
          <a:xfrm>
            <a:off x="6651625" y="4067175"/>
            <a:ext cx="1809750" cy="77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Hypertension</a:t>
            </a:r>
          </a:p>
          <a:p>
            <a:pPr eaLnBrk="1" hangingPunct="1"/>
            <a:r>
              <a:rPr lang="en-US" sz="2400">
                <a:latin typeface="Times New Roman" charset="0"/>
              </a:rPr>
              <a:t>Chest pain</a:t>
            </a:r>
          </a:p>
        </p:txBody>
      </p:sp>
      <p:sp>
        <p:nvSpPr>
          <p:cNvPr id="13319" name="Text Box 11"/>
          <p:cNvSpPr txBox="1">
            <a:spLocks noChangeArrowheads="1"/>
          </p:cNvSpPr>
          <p:nvPr/>
        </p:nvSpPr>
        <p:spPr bwMode="auto">
          <a:xfrm>
            <a:off x="5518150" y="4997450"/>
            <a:ext cx="2563813" cy="111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Conversion</a:t>
            </a:r>
          </a:p>
          <a:p>
            <a:pPr eaLnBrk="1" hangingPunct="1"/>
            <a:r>
              <a:rPr lang="en-US" sz="2400">
                <a:latin typeface="Times New Roman" charset="0"/>
              </a:rPr>
              <a:t>Pseudoneurological</a:t>
            </a:r>
          </a:p>
          <a:p>
            <a:pPr eaLnBrk="1" hangingPunct="1"/>
            <a:r>
              <a:rPr lang="en-US" sz="2400">
                <a:latin typeface="Times New Roman" charset="0"/>
              </a:rPr>
              <a:t>Phenomena</a:t>
            </a:r>
          </a:p>
        </p:txBody>
      </p:sp>
      <p:sp>
        <p:nvSpPr>
          <p:cNvPr id="13320" name="Text Box 13"/>
          <p:cNvSpPr txBox="1">
            <a:spLocks noChangeArrowheads="1"/>
          </p:cNvSpPr>
          <p:nvPr/>
        </p:nvSpPr>
        <p:spPr bwMode="auto">
          <a:xfrm>
            <a:off x="909638" y="2493963"/>
            <a:ext cx="1473200" cy="77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Chemical</a:t>
            </a:r>
          </a:p>
          <a:p>
            <a:pPr eaLnBrk="1" hangingPunct="1"/>
            <a:r>
              <a:rPr lang="en-US" sz="2400">
                <a:latin typeface="Times New Roman" charset="0"/>
              </a:rPr>
              <a:t>Sensitivity</a:t>
            </a:r>
          </a:p>
        </p:txBody>
      </p:sp>
      <p:sp>
        <p:nvSpPr>
          <p:cNvPr id="13321" name="Text Box 15"/>
          <p:cNvSpPr txBox="1">
            <a:spLocks noChangeArrowheads="1"/>
          </p:cNvSpPr>
          <p:nvPr/>
        </p:nvSpPr>
        <p:spPr bwMode="auto">
          <a:xfrm>
            <a:off x="5140325" y="1347788"/>
            <a:ext cx="1441450" cy="773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Headache</a:t>
            </a:r>
          </a:p>
          <a:p>
            <a:pPr eaLnBrk="1" hangingPunct="1"/>
            <a:r>
              <a:rPr lang="en-US" sz="2400">
                <a:latin typeface="Times New Roman" charset="0"/>
              </a:rPr>
              <a:t>Confusion</a:t>
            </a:r>
          </a:p>
        </p:txBody>
      </p:sp>
      <p:sp>
        <p:nvSpPr>
          <p:cNvPr id="13322" name="Text Box 17"/>
          <p:cNvSpPr txBox="1">
            <a:spLocks noChangeArrowheads="1"/>
          </p:cNvSpPr>
          <p:nvPr/>
        </p:nvSpPr>
        <p:spPr bwMode="auto">
          <a:xfrm>
            <a:off x="6121400" y="2420938"/>
            <a:ext cx="2667000"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Bladder dysfunction</a:t>
            </a:r>
          </a:p>
          <a:p>
            <a:pPr eaLnBrk="1" hangingPunct="1"/>
            <a:r>
              <a:rPr lang="en-US" sz="2400">
                <a:latin typeface="Times New Roman" charset="0"/>
              </a:rPr>
              <a:t>Pelvic Pain</a:t>
            </a:r>
          </a:p>
        </p:txBody>
      </p:sp>
      <p:sp>
        <p:nvSpPr>
          <p:cNvPr id="13323" name="Oval 2"/>
          <p:cNvSpPr>
            <a:spLocks noChangeArrowheads="1"/>
          </p:cNvSpPr>
          <p:nvPr/>
        </p:nvSpPr>
        <p:spPr bwMode="auto">
          <a:xfrm>
            <a:off x="5518150" y="3279775"/>
            <a:ext cx="3625850" cy="2003425"/>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24" name="Oval 3"/>
          <p:cNvSpPr>
            <a:spLocks noChangeArrowheads="1"/>
          </p:cNvSpPr>
          <p:nvPr/>
        </p:nvSpPr>
        <p:spPr bwMode="auto">
          <a:xfrm>
            <a:off x="2722563" y="4854575"/>
            <a:ext cx="3625850" cy="2003425"/>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25" name="Oval 4"/>
          <p:cNvSpPr>
            <a:spLocks noChangeArrowheads="1"/>
          </p:cNvSpPr>
          <p:nvPr/>
        </p:nvSpPr>
        <p:spPr bwMode="auto">
          <a:xfrm>
            <a:off x="304800" y="3065463"/>
            <a:ext cx="3625850" cy="2003425"/>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26" name="Oval 5"/>
          <p:cNvSpPr>
            <a:spLocks noChangeArrowheads="1"/>
          </p:cNvSpPr>
          <p:nvPr/>
        </p:nvSpPr>
        <p:spPr bwMode="auto">
          <a:xfrm>
            <a:off x="1589088" y="1133475"/>
            <a:ext cx="3625850" cy="2003425"/>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27" name="Oval 10"/>
          <p:cNvSpPr>
            <a:spLocks noChangeArrowheads="1"/>
          </p:cNvSpPr>
          <p:nvPr/>
        </p:nvSpPr>
        <p:spPr bwMode="auto">
          <a:xfrm>
            <a:off x="4762500" y="4425950"/>
            <a:ext cx="3625850" cy="2003425"/>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28" name="Oval 12"/>
          <p:cNvSpPr>
            <a:spLocks noChangeArrowheads="1"/>
          </p:cNvSpPr>
          <p:nvPr/>
        </p:nvSpPr>
        <p:spPr bwMode="auto">
          <a:xfrm>
            <a:off x="381000" y="1849438"/>
            <a:ext cx="3248025" cy="1860550"/>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29" name="Oval 14"/>
          <p:cNvSpPr>
            <a:spLocks noChangeArrowheads="1"/>
          </p:cNvSpPr>
          <p:nvPr/>
        </p:nvSpPr>
        <p:spPr bwMode="auto">
          <a:xfrm>
            <a:off x="3705225" y="990600"/>
            <a:ext cx="3625850" cy="1574800"/>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30" name="Oval 16"/>
          <p:cNvSpPr>
            <a:spLocks noChangeArrowheads="1"/>
          </p:cNvSpPr>
          <p:nvPr/>
        </p:nvSpPr>
        <p:spPr bwMode="auto">
          <a:xfrm>
            <a:off x="5140325" y="1849438"/>
            <a:ext cx="3625850" cy="2003425"/>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31" name="Oval 19"/>
          <p:cNvSpPr>
            <a:spLocks noChangeArrowheads="1"/>
          </p:cNvSpPr>
          <p:nvPr/>
        </p:nvSpPr>
        <p:spPr bwMode="auto">
          <a:xfrm>
            <a:off x="758825" y="4281488"/>
            <a:ext cx="3625850" cy="1574800"/>
          </a:xfrm>
          <a:prstGeom prst="ellipse">
            <a:avLst/>
          </a:prstGeom>
          <a:noFill/>
          <a:ln w="12700">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ctr"/>
            <a:endParaRPr lang="en-US" sz="2400">
              <a:latin typeface="Times New Roman" charset="0"/>
            </a:endParaRPr>
          </a:p>
        </p:txBody>
      </p:sp>
      <p:sp>
        <p:nvSpPr>
          <p:cNvPr id="13332" name="Text Box 20"/>
          <p:cNvSpPr txBox="1">
            <a:spLocks noChangeArrowheads="1"/>
          </p:cNvSpPr>
          <p:nvPr/>
        </p:nvSpPr>
        <p:spPr bwMode="auto">
          <a:xfrm>
            <a:off x="1589088" y="4854575"/>
            <a:ext cx="1471612"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latin typeface="Times New Roman" charset="0"/>
              </a:rPr>
              <a:t>Psoriasis</a:t>
            </a:r>
          </a:p>
          <a:p>
            <a:pPr eaLnBrk="1" hangingPunct="1"/>
            <a:r>
              <a:rPr lang="en-US" sz="2400">
                <a:latin typeface="Times New Roman" charset="0"/>
              </a:rPr>
              <a:t>Dermatitis</a:t>
            </a:r>
          </a:p>
        </p:txBody>
      </p:sp>
      <p:cxnSp>
        <p:nvCxnSpPr>
          <p:cNvPr id="24" name="Straight Connector 23"/>
          <p:cNvCxnSpPr/>
          <p:nvPr/>
        </p:nvCxnSpPr>
        <p:spPr>
          <a:xfrm>
            <a:off x="457200" y="989012"/>
            <a:ext cx="8077200" cy="1588"/>
          </a:xfrm>
          <a:prstGeom prst="line">
            <a:avLst/>
          </a:prstGeom>
          <a:ln w="25400" cap="rnd" cmpd="sng">
            <a:gradFill>
              <a:gsLst>
                <a:gs pos="0">
                  <a:srgbClr val="002060"/>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152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1"/>
                                        </p:tgtEl>
                                        <p:attrNameLst>
                                          <p:attrName>style.visibility</p:attrName>
                                        </p:attrNameLst>
                                      </p:cBhvr>
                                      <p:to>
                                        <p:strVal val="visible"/>
                                      </p:to>
                                    </p:set>
                                    <p:animEffect transition="in" filter="blinds(horizontal)">
                                      <p:cBhvr>
                                        <p:cTn id="7" dur="10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1009650"/>
          </a:xfrm>
        </p:spPr>
        <p:txBody>
          <a:bodyPr/>
          <a:lstStyle/>
          <a:p>
            <a:pPr eaLnBrk="1" hangingPunct="1"/>
            <a:r>
              <a:rPr lang="en-US">
                <a:latin typeface="Calibri" charset="0"/>
              </a:rPr>
              <a:t>Emotions and Wellbeing</a:t>
            </a:r>
          </a:p>
        </p:txBody>
      </p:sp>
      <p:sp>
        <p:nvSpPr>
          <p:cNvPr id="10243" name="Content Placeholder 2"/>
          <p:cNvSpPr>
            <a:spLocks noGrp="1"/>
          </p:cNvSpPr>
          <p:nvPr>
            <p:ph idx="1"/>
          </p:nvPr>
        </p:nvSpPr>
        <p:spPr>
          <a:xfrm>
            <a:off x="457200" y="1630363"/>
            <a:ext cx="8229600" cy="5038997"/>
          </a:xfrm>
        </p:spPr>
        <p:txBody>
          <a:bodyPr>
            <a:noAutofit/>
          </a:bodyPr>
          <a:lstStyle/>
          <a:p>
            <a:pPr eaLnBrk="1" hangingPunct="1"/>
            <a:r>
              <a:rPr lang="en-US" sz="1800" dirty="0">
                <a:latin typeface="Calibri" pitchFamily="34" charset="0"/>
              </a:rPr>
              <a:t>Research evidence suggests that the free and unencumbered experience of emotion is vital for physical, as well as psychological, health (</a:t>
            </a:r>
            <a:r>
              <a:rPr lang="en-US" sz="1800" dirty="0" err="1">
                <a:latin typeface="Calibri" pitchFamily="34" charset="0"/>
              </a:rPr>
              <a:t>Pennebaker</a:t>
            </a:r>
            <a:r>
              <a:rPr lang="en-US" sz="1800" dirty="0">
                <a:latin typeface="Calibri" pitchFamily="34" charset="0"/>
              </a:rPr>
              <a:t>, 1990).</a:t>
            </a:r>
          </a:p>
          <a:p>
            <a:r>
              <a:rPr lang="en-US" sz="1800" dirty="0">
                <a:latin typeface="Calibri" pitchFamily="34" charset="0"/>
                <a:hlinkClick r:id="rId3"/>
              </a:rPr>
              <a:t>https://www.youtube.com/watch?v=Qs6EKNklDds</a:t>
            </a:r>
            <a:endParaRPr lang="en-US" sz="1800" dirty="0">
              <a:latin typeface="Calibri" pitchFamily="34" charset="0"/>
            </a:endParaRPr>
          </a:p>
          <a:p>
            <a:r>
              <a:rPr lang="en-US" sz="1800" dirty="0">
                <a:latin typeface="Calibri" pitchFamily="34" charset="0"/>
              </a:rPr>
              <a:t>We are wired for emotion and wired for attachment. When we start blocking our emotions regularly, bad things start to happen in the body.</a:t>
            </a:r>
          </a:p>
          <a:p>
            <a:r>
              <a:rPr lang="en-US" sz="1400" dirty="0">
                <a:latin typeface="Calibri" pitchFamily="34" charset="0"/>
                <a:hlinkClick r:id="rId4"/>
              </a:rPr>
              <a:t>https://www.youtube.com/watch?v=apzXGEbZht0</a:t>
            </a:r>
            <a:endParaRPr lang="en-US" sz="1400" dirty="0">
              <a:latin typeface="Calibri" pitchFamily="34" charset="0"/>
              <a:hlinkClick r:id="rId5"/>
            </a:endParaRPr>
          </a:p>
          <a:p>
            <a:pPr eaLnBrk="1" hangingPunct="1"/>
            <a:r>
              <a:rPr lang="en-US" sz="1800" dirty="0">
                <a:latin typeface="Calibri" pitchFamily="34" charset="0"/>
              </a:rPr>
              <a:t>Patients who convert their feelings of pain, grief, and anger about life events into anxiety and depression double their risk of disease, including asthma, arthritis, headaches, ulcers, and heart disease (</a:t>
            </a:r>
            <a:r>
              <a:rPr lang="en-US" sz="1800" dirty="0" err="1">
                <a:latin typeface="Calibri" pitchFamily="34" charset="0"/>
              </a:rPr>
              <a:t>Fleshner</a:t>
            </a:r>
            <a:r>
              <a:rPr lang="en-US" sz="1800" dirty="0">
                <a:latin typeface="Calibri" pitchFamily="34" charset="0"/>
              </a:rPr>
              <a:t> et al., 1993; Friedman &amp; Boothby-</a:t>
            </a:r>
            <a:r>
              <a:rPr lang="en-US" sz="1800" dirty="0" err="1">
                <a:latin typeface="Calibri" pitchFamily="34" charset="0"/>
              </a:rPr>
              <a:t>Kewley</a:t>
            </a:r>
            <a:r>
              <a:rPr lang="en-US" sz="1800" dirty="0">
                <a:latin typeface="Calibri" pitchFamily="34" charset="0"/>
              </a:rPr>
              <a:t>, 1987)</a:t>
            </a:r>
          </a:p>
          <a:p>
            <a:pPr eaLnBrk="1" hangingPunct="1"/>
            <a:endParaRPr lang="en-US" sz="1600" dirty="0">
              <a:latin typeface="Calibri" pitchFamily="34" charset="0"/>
            </a:endParaRPr>
          </a:p>
          <a:p>
            <a:r>
              <a:rPr lang="en-US" sz="2000" dirty="0">
                <a:latin typeface="Calibri" pitchFamily="34" charset="0"/>
              </a:rPr>
              <a:t>Inhibition of the emotions evoked by upsetting life events leads to stress and impaired immune functioning, whereas free expression of these feelings leads to a decrease in physiological reactivity and improved immune functioning (Malan &amp; Coughlin Della </a:t>
            </a:r>
            <a:r>
              <a:rPr lang="en-US" sz="2000" dirty="0" err="1">
                <a:latin typeface="Calibri" pitchFamily="34" charset="0"/>
              </a:rPr>
              <a:t>Selva</a:t>
            </a:r>
            <a:r>
              <a:rPr lang="en-US" sz="2000" dirty="0">
                <a:latin typeface="Calibri" pitchFamily="34" charset="0"/>
              </a:rPr>
              <a:t>, 2006).</a:t>
            </a:r>
          </a:p>
        </p:txBody>
      </p:sp>
      <p:cxnSp>
        <p:nvCxnSpPr>
          <p:cNvPr id="4" name="Straight Connector 3"/>
          <p:cNvCxnSpPr/>
          <p:nvPr/>
        </p:nvCxnSpPr>
        <p:spPr>
          <a:xfrm>
            <a:off x="609600" y="1412776"/>
            <a:ext cx="74676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60660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 calcmode="lin" valueType="num">
                                      <p:cBhvr additive="base">
                                        <p:cTn id="37"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US" dirty="0"/>
              <a:t>Precipitating Events to MUS</a:t>
            </a:r>
          </a:p>
        </p:txBody>
      </p:sp>
      <p:sp>
        <p:nvSpPr>
          <p:cNvPr id="3" name="Content Placeholder 2"/>
          <p:cNvSpPr>
            <a:spLocks noGrp="1"/>
          </p:cNvSpPr>
          <p:nvPr>
            <p:ph idx="1"/>
          </p:nvPr>
        </p:nvSpPr>
        <p:spPr>
          <a:xfrm>
            <a:off x="457200" y="1776184"/>
            <a:ext cx="8229600" cy="4389120"/>
          </a:xfrm>
        </p:spPr>
        <p:txBody>
          <a:bodyPr>
            <a:normAutofit/>
          </a:bodyPr>
          <a:lstStyle/>
          <a:p>
            <a:r>
              <a:rPr lang="en-US" sz="3200" dirty="0">
                <a:latin typeface="Calibri" pitchFamily="34" charset="0"/>
              </a:rPr>
              <a:t>35% - Death or Illness of a loved one</a:t>
            </a:r>
          </a:p>
          <a:p>
            <a:r>
              <a:rPr lang="en-US" sz="3200" dirty="0">
                <a:latin typeface="Calibri" pitchFamily="34" charset="0"/>
              </a:rPr>
              <a:t>30% - ‘Other’ Stressful event </a:t>
            </a:r>
            <a:r>
              <a:rPr lang="en-US" sz="3200" dirty="0" err="1">
                <a:latin typeface="Calibri" pitchFamily="34" charset="0"/>
              </a:rPr>
              <a:t>e.g</a:t>
            </a:r>
            <a:r>
              <a:rPr lang="en-US" sz="3200" dirty="0">
                <a:latin typeface="Calibri" pitchFamily="34" charset="0"/>
              </a:rPr>
              <a:t> moving/having children/work conflict</a:t>
            </a:r>
          </a:p>
          <a:p>
            <a:r>
              <a:rPr lang="en-US" sz="3200" dirty="0">
                <a:latin typeface="Calibri" pitchFamily="34" charset="0"/>
              </a:rPr>
              <a:t>18% - Accident or Illness of self</a:t>
            </a:r>
          </a:p>
          <a:p>
            <a:r>
              <a:rPr lang="en-US" sz="3200" dirty="0">
                <a:latin typeface="Calibri" pitchFamily="34" charset="0"/>
              </a:rPr>
              <a:t>12% - Relationship Breakdown</a:t>
            </a:r>
          </a:p>
        </p:txBody>
      </p:sp>
      <p:cxnSp>
        <p:nvCxnSpPr>
          <p:cNvPr id="4" name="Straight Connector 3"/>
          <p:cNvCxnSpPr/>
          <p:nvPr/>
        </p:nvCxnSpPr>
        <p:spPr>
          <a:xfrm>
            <a:off x="467544" y="1628800"/>
            <a:ext cx="8077200" cy="1588"/>
          </a:xfrm>
          <a:prstGeom prst="line">
            <a:avLst/>
          </a:prstGeom>
          <a:ln w="25400" cap="rnd" cmpd="sng">
            <a:gradFill>
              <a:gsLst>
                <a:gs pos="0">
                  <a:srgbClr val="002060"/>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97" t="-964" b="3515"/>
          <a:stretch/>
        </p:blipFill>
        <p:spPr>
          <a:xfrm>
            <a:off x="539552" y="1340769"/>
            <a:ext cx="8280920" cy="5256583"/>
          </a:xfrm>
        </p:spPr>
      </p:pic>
      <p:sp>
        <p:nvSpPr>
          <p:cNvPr id="5" name="TextBox 4"/>
          <p:cNvSpPr txBox="1"/>
          <p:nvPr/>
        </p:nvSpPr>
        <p:spPr>
          <a:xfrm>
            <a:off x="107504" y="548680"/>
            <a:ext cx="9373720" cy="861774"/>
          </a:xfrm>
          <a:prstGeom prst="rect">
            <a:avLst/>
          </a:prstGeom>
          <a:noFill/>
        </p:spPr>
        <p:txBody>
          <a:bodyPr wrap="none" rtlCol="0">
            <a:spAutoFit/>
          </a:bodyPr>
          <a:lstStyle/>
          <a:p>
            <a:r>
              <a:rPr lang="en-US" sz="5000" dirty="0">
                <a:solidFill>
                  <a:schemeClr val="tx2"/>
                </a:solidFill>
                <a:latin typeface="+mj-lt"/>
                <a:ea typeface="+mj-ea"/>
                <a:cs typeface="+mj-cs"/>
              </a:rPr>
              <a:t>As ACEs increases so does risk for:</a:t>
            </a:r>
          </a:p>
        </p:txBody>
      </p:sp>
      <p:cxnSp>
        <p:nvCxnSpPr>
          <p:cNvPr id="7" name="Straight Connector 6"/>
          <p:cNvCxnSpPr/>
          <p:nvPr/>
        </p:nvCxnSpPr>
        <p:spPr>
          <a:xfrm>
            <a:off x="609600" y="1340768"/>
            <a:ext cx="74676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897269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304800"/>
            <a:ext cx="8229600" cy="1143000"/>
          </a:xfrm>
        </p:spPr>
        <p:txBody>
          <a:bodyPr/>
          <a:lstStyle/>
          <a:p>
            <a:pPr algn="ctr" eaLnBrk="1" hangingPunct="1"/>
            <a:r>
              <a:rPr lang="en-US" dirty="0"/>
              <a:t>Aims</a:t>
            </a:r>
          </a:p>
        </p:txBody>
      </p:sp>
      <p:sp>
        <p:nvSpPr>
          <p:cNvPr id="96259" name="Content Placeholder 2"/>
          <p:cNvSpPr>
            <a:spLocks noGrp="1"/>
          </p:cNvSpPr>
          <p:nvPr>
            <p:ph idx="1"/>
          </p:nvPr>
        </p:nvSpPr>
        <p:spPr>
          <a:xfrm>
            <a:off x="467544" y="1460376"/>
            <a:ext cx="8219256" cy="5397624"/>
          </a:xfrm>
        </p:spPr>
        <p:txBody>
          <a:bodyPr>
            <a:normAutofit lnSpcReduction="10000"/>
          </a:bodyPr>
          <a:lstStyle/>
          <a:p>
            <a:pPr eaLnBrk="1" hangingPunct="1"/>
            <a:r>
              <a:rPr lang="en-US" sz="3200" b="1" dirty="0">
                <a:latin typeface="Calibri" pitchFamily="34" charset="0"/>
              </a:rPr>
              <a:t>Medically Unexplained Symptoms (MUS)</a:t>
            </a:r>
          </a:p>
          <a:p>
            <a:pPr lvl="1" eaLnBrk="1" hangingPunct="1">
              <a:buClr>
                <a:schemeClr val="tx2"/>
              </a:buClr>
            </a:pPr>
            <a:r>
              <a:rPr lang="en-US" i="1" dirty="0">
                <a:latin typeface="Calibri" pitchFamily="34" charset="0"/>
              </a:rPr>
              <a:t>What are MUS?</a:t>
            </a:r>
          </a:p>
          <a:p>
            <a:pPr lvl="1" eaLnBrk="1" hangingPunct="1">
              <a:buClr>
                <a:schemeClr val="tx2"/>
              </a:buClr>
            </a:pPr>
            <a:r>
              <a:rPr lang="en-US" i="1" dirty="0">
                <a:latin typeface="Calibri" pitchFamily="34" charset="0"/>
              </a:rPr>
              <a:t>How MUS develops</a:t>
            </a:r>
          </a:p>
          <a:p>
            <a:pPr eaLnBrk="1" hangingPunct="1"/>
            <a:r>
              <a:rPr lang="en-US" sz="3200" dirty="0">
                <a:latin typeface="Calibri" pitchFamily="34" charset="0"/>
              </a:rPr>
              <a:t> </a:t>
            </a:r>
            <a:r>
              <a:rPr lang="en-US" sz="3200" b="1" dirty="0">
                <a:latin typeface="Calibri" pitchFamily="34" charset="0"/>
              </a:rPr>
              <a:t>Assessing MUS</a:t>
            </a:r>
          </a:p>
          <a:p>
            <a:pPr lvl="1"/>
            <a:r>
              <a:rPr lang="en-US" i="1" dirty="0">
                <a:latin typeface="Calibri" pitchFamily="34" charset="0"/>
              </a:rPr>
              <a:t>Framework to assess unconscious emotional processes and link to MUS</a:t>
            </a:r>
          </a:p>
          <a:p>
            <a:pPr eaLnBrk="1" hangingPunct="1"/>
            <a:r>
              <a:rPr lang="en-US" sz="3200" b="1" dirty="0">
                <a:latin typeface="Calibri" pitchFamily="34" charset="0"/>
              </a:rPr>
              <a:t>Treating MUS</a:t>
            </a:r>
          </a:p>
          <a:p>
            <a:pPr lvl="1"/>
            <a:r>
              <a:rPr lang="en-US" i="1" dirty="0">
                <a:latin typeface="Calibri" pitchFamily="34" charset="0"/>
              </a:rPr>
              <a:t>Clinical examples of work with MUS patients</a:t>
            </a:r>
          </a:p>
          <a:p>
            <a:pPr>
              <a:defRPr/>
            </a:pPr>
            <a:r>
              <a:rPr lang="en-US" sz="3200" b="1" dirty="0">
                <a:latin typeface="Calibri" pitchFamily="34" charset="0"/>
              </a:rPr>
              <a:t>Maximizing Your Effectiveness!</a:t>
            </a:r>
          </a:p>
          <a:p>
            <a:pPr lvl="1">
              <a:defRPr/>
            </a:pPr>
            <a:r>
              <a:rPr lang="en-US" i="1" dirty="0">
                <a:latin typeface="Calibri" pitchFamily="34" charset="0"/>
              </a:rPr>
              <a:t>Building your capacity to tolerate complexity and uncertainty not just knowledge. </a:t>
            </a:r>
          </a:p>
          <a:p>
            <a:pPr lvl="1">
              <a:defRPr/>
            </a:pPr>
            <a:r>
              <a:rPr lang="en-US" i="1" dirty="0">
                <a:latin typeface="Calibri" pitchFamily="34" charset="0"/>
              </a:rPr>
              <a:t>Deliberate practice</a:t>
            </a:r>
          </a:p>
          <a:p>
            <a:pPr lvl="1">
              <a:defRPr/>
            </a:pPr>
            <a:endParaRPr lang="en-US" b="1" i="1" dirty="0">
              <a:ea typeface="ＭＳ Ｐゴシック" pitchFamily="34" charset="-128"/>
            </a:endParaRPr>
          </a:p>
          <a:p>
            <a:pPr lvl="1"/>
            <a:endParaRPr lang="en-US" i="1" dirty="0">
              <a:latin typeface="Calibri" pitchFamily="34" charset="0"/>
            </a:endParaRPr>
          </a:p>
        </p:txBody>
      </p:sp>
      <p:cxnSp>
        <p:nvCxnSpPr>
          <p:cNvPr id="4" name="Straight Connector 3"/>
          <p:cNvCxnSpPr/>
          <p:nvPr/>
        </p:nvCxnSpPr>
        <p:spPr>
          <a:xfrm>
            <a:off x="533400" y="1446212"/>
            <a:ext cx="8077200" cy="1588"/>
          </a:xfrm>
          <a:prstGeom prst="line">
            <a:avLst/>
          </a:prstGeom>
          <a:ln w="25400" cap="rnd" cmpd="sng">
            <a:gradFill>
              <a:gsLst>
                <a:gs pos="0">
                  <a:srgbClr val="002060"/>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anim calcmode="lin" valueType="num">
                                      <p:cBhvr additive="base">
                                        <p:cTn id="11"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 calcmode="lin" valueType="num">
                                      <p:cBhvr additive="base">
                                        <p:cTn id="15"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6259">
                                            <p:txEl>
                                              <p:pRg st="3" end="3"/>
                                            </p:txEl>
                                          </p:spTgt>
                                        </p:tgtEl>
                                        <p:attrNameLst>
                                          <p:attrName>style.visibility</p:attrName>
                                        </p:attrNameLst>
                                      </p:cBhvr>
                                      <p:to>
                                        <p:strVal val="visible"/>
                                      </p:to>
                                    </p:set>
                                    <p:anim calcmode="lin" valueType="num">
                                      <p:cBhvr additive="base">
                                        <p:cTn id="21"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625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anim calcmode="lin" valueType="num">
                                      <p:cBhvr additive="base">
                                        <p:cTn id="25"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6259">
                                            <p:txEl>
                                              <p:pRg st="5" end="5"/>
                                            </p:txEl>
                                          </p:spTgt>
                                        </p:tgtEl>
                                        <p:attrNameLst>
                                          <p:attrName>style.visibility</p:attrName>
                                        </p:attrNameLst>
                                      </p:cBhvr>
                                      <p:to>
                                        <p:strVal val="visible"/>
                                      </p:to>
                                    </p:set>
                                    <p:anim calcmode="lin" valueType="num">
                                      <p:cBhvr additive="base">
                                        <p:cTn id="31"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259">
                                            <p:txEl>
                                              <p:pRg st="6" end="6"/>
                                            </p:txEl>
                                          </p:spTgt>
                                        </p:tgtEl>
                                        <p:attrNameLst>
                                          <p:attrName>style.visibility</p:attrName>
                                        </p:attrNameLst>
                                      </p:cBhvr>
                                      <p:to>
                                        <p:strVal val="visible"/>
                                      </p:to>
                                    </p:set>
                                    <p:anim calcmode="lin" valueType="num">
                                      <p:cBhvr additive="base">
                                        <p:cTn id="35"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6259">
                                            <p:txEl>
                                              <p:pRg st="7" end="7"/>
                                            </p:txEl>
                                          </p:spTgt>
                                        </p:tgtEl>
                                        <p:attrNameLst>
                                          <p:attrName>style.visibility</p:attrName>
                                        </p:attrNameLst>
                                      </p:cBhvr>
                                      <p:to>
                                        <p:strVal val="visible"/>
                                      </p:to>
                                    </p:set>
                                    <p:anim calcmode="lin" valueType="num">
                                      <p:cBhvr additive="base">
                                        <p:cTn id="41" dur="500" fill="hold"/>
                                        <p:tgtEl>
                                          <p:spTgt spid="9625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6259">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6259">
                                            <p:txEl>
                                              <p:pRg st="8" end="8"/>
                                            </p:txEl>
                                          </p:spTgt>
                                        </p:tgtEl>
                                        <p:attrNameLst>
                                          <p:attrName>style.visibility</p:attrName>
                                        </p:attrNameLst>
                                      </p:cBhvr>
                                      <p:to>
                                        <p:strVal val="visible"/>
                                      </p:to>
                                    </p:set>
                                    <p:anim calcmode="lin" valueType="num">
                                      <p:cBhvr additive="base">
                                        <p:cTn id="45" dur="500" fill="hold"/>
                                        <p:tgtEl>
                                          <p:spTgt spid="9625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6259">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6259">
                                            <p:txEl>
                                              <p:pRg st="9" end="9"/>
                                            </p:txEl>
                                          </p:spTgt>
                                        </p:tgtEl>
                                        <p:attrNameLst>
                                          <p:attrName>style.visibility</p:attrName>
                                        </p:attrNameLst>
                                      </p:cBhvr>
                                      <p:to>
                                        <p:strVal val="visible"/>
                                      </p:to>
                                    </p:set>
                                    <p:anim calcmode="lin" valueType="num">
                                      <p:cBhvr additive="base">
                                        <p:cTn id="49" dur="500" fill="hold"/>
                                        <p:tgtEl>
                                          <p:spTgt spid="96259">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625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476672"/>
            <a:ext cx="8229600" cy="819150"/>
          </a:xfrm>
        </p:spPr>
        <p:txBody>
          <a:bodyPr/>
          <a:lstStyle/>
          <a:p>
            <a:pPr algn="ctr" eaLnBrk="1" hangingPunct="1"/>
            <a:r>
              <a:rPr lang="en-US" dirty="0"/>
              <a:t>*Session Plan</a:t>
            </a:r>
          </a:p>
        </p:txBody>
      </p:sp>
      <p:sp>
        <p:nvSpPr>
          <p:cNvPr id="97283" name="Content Placeholder 2"/>
          <p:cNvSpPr>
            <a:spLocks noGrp="1"/>
          </p:cNvSpPr>
          <p:nvPr>
            <p:ph idx="1"/>
          </p:nvPr>
        </p:nvSpPr>
        <p:spPr>
          <a:xfrm>
            <a:off x="457200" y="1302196"/>
            <a:ext cx="8229600" cy="5511180"/>
          </a:xfrm>
        </p:spPr>
        <p:txBody>
          <a:bodyPr>
            <a:noAutofit/>
          </a:bodyPr>
          <a:lstStyle/>
          <a:p>
            <a:pPr>
              <a:buNone/>
            </a:pPr>
            <a:r>
              <a:rPr lang="en-US" sz="1900" b="1" dirty="0">
                <a:latin typeface="+mj-lt"/>
              </a:rPr>
              <a:t>09:30 – 10:45 – Introductions, Theory, Research Findings</a:t>
            </a:r>
          </a:p>
          <a:p>
            <a:r>
              <a:rPr lang="en-US" sz="1900" dirty="0">
                <a:latin typeface="+mj-lt"/>
              </a:rPr>
              <a:t>Break</a:t>
            </a:r>
          </a:p>
          <a:p>
            <a:pPr>
              <a:buNone/>
            </a:pPr>
            <a:r>
              <a:rPr lang="en-US" sz="1900" b="1" dirty="0">
                <a:latin typeface="+mj-lt"/>
              </a:rPr>
              <a:t>11:00-12:30 – Clinical Assessment</a:t>
            </a:r>
          </a:p>
          <a:p>
            <a:pPr lvl="1"/>
            <a:r>
              <a:rPr lang="en-US" sz="1900" dirty="0">
                <a:latin typeface="+mj-lt"/>
              </a:rPr>
              <a:t>Anxiety Pathways, relational blocks  and response to intervention</a:t>
            </a:r>
          </a:p>
          <a:p>
            <a:pPr lvl="1"/>
            <a:r>
              <a:rPr lang="en-US" sz="1900" dirty="0">
                <a:latin typeface="+mj-lt"/>
              </a:rPr>
              <a:t>Linking of processes to MUS presentations</a:t>
            </a:r>
          </a:p>
          <a:p>
            <a:pPr lvl="1"/>
            <a:r>
              <a:rPr lang="en-US" sz="1900" dirty="0">
                <a:latin typeface="+mj-lt"/>
              </a:rPr>
              <a:t>Building your assessment skills </a:t>
            </a:r>
          </a:p>
          <a:p>
            <a:r>
              <a:rPr lang="en-US" sz="1900" dirty="0">
                <a:latin typeface="+mj-lt"/>
              </a:rPr>
              <a:t>Lunch</a:t>
            </a:r>
          </a:p>
          <a:p>
            <a:pPr>
              <a:buNone/>
            </a:pPr>
            <a:r>
              <a:rPr lang="en-US" sz="1900" b="1" dirty="0">
                <a:latin typeface="+mj-lt"/>
              </a:rPr>
              <a:t>1:15 – 2:30 – Treatment Vignettes</a:t>
            </a:r>
          </a:p>
          <a:p>
            <a:pPr lvl="1"/>
            <a:r>
              <a:rPr lang="en-US" sz="1900" dirty="0">
                <a:latin typeface="+mj-lt"/>
              </a:rPr>
              <a:t>Emotional processing and the impact on symptoms and functioning</a:t>
            </a:r>
          </a:p>
          <a:p>
            <a:r>
              <a:rPr lang="en-US" sz="1900" dirty="0">
                <a:latin typeface="+mj-lt"/>
              </a:rPr>
              <a:t>Break</a:t>
            </a:r>
          </a:p>
          <a:p>
            <a:pPr>
              <a:buNone/>
            </a:pPr>
            <a:r>
              <a:rPr lang="en-US" sz="1900" b="1" dirty="0">
                <a:latin typeface="+mj-lt"/>
              </a:rPr>
              <a:t>2:45-4:00pm – Person of the Therapist</a:t>
            </a:r>
          </a:p>
          <a:p>
            <a:pPr lvl="1"/>
            <a:r>
              <a:rPr lang="en-US" sz="1900" dirty="0">
                <a:latin typeface="+mj-lt"/>
              </a:rPr>
              <a:t>Experiential exercises designed to tap into our own emotional processes</a:t>
            </a:r>
          </a:p>
          <a:p>
            <a:pPr lvl="1"/>
            <a:r>
              <a:rPr lang="en-US" sz="1900" dirty="0">
                <a:latin typeface="+mj-lt"/>
              </a:rPr>
              <a:t>Building our emotional capacities</a:t>
            </a:r>
          </a:p>
          <a:p>
            <a:pPr lvl="1"/>
            <a:r>
              <a:rPr lang="en-US" sz="1900" dirty="0">
                <a:latin typeface="+mj-lt"/>
              </a:rPr>
              <a:t>Reflections, Q&amp;A</a:t>
            </a:r>
          </a:p>
        </p:txBody>
      </p:sp>
      <p:cxnSp>
        <p:nvCxnSpPr>
          <p:cNvPr id="4" name="Straight Connector 3"/>
          <p:cNvCxnSpPr/>
          <p:nvPr/>
        </p:nvCxnSpPr>
        <p:spPr>
          <a:xfrm>
            <a:off x="533400" y="1267172"/>
            <a:ext cx="8077200" cy="1588"/>
          </a:xfrm>
          <a:prstGeom prst="line">
            <a:avLst/>
          </a:prstGeom>
          <a:ln w="25400" cap="rnd" cmpd="sng">
            <a:gradFill>
              <a:gsLst>
                <a:gs pos="0">
                  <a:srgbClr val="002060"/>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anim calcmode="lin" valueType="num">
                                      <p:cBhvr additive="base">
                                        <p:cTn id="23"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728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 calcmode="lin" valueType="num">
                                      <p:cBhvr additive="base">
                                        <p:cTn id="27"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728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anim calcmode="lin" valueType="num">
                                      <p:cBhvr additive="base">
                                        <p:cTn id="31"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7283">
                                            <p:txEl>
                                              <p:pRg st="6" end="6"/>
                                            </p:txEl>
                                          </p:spTgt>
                                        </p:tgtEl>
                                        <p:attrNameLst>
                                          <p:attrName>style.visibility</p:attrName>
                                        </p:attrNameLst>
                                      </p:cBhvr>
                                      <p:to>
                                        <p:strVal val="visible"/>
                                      </p:to>
                                    </p:set>
                                    <p:anim calcmode="lin" valueType="num">
                                      <p:cBhvr additive="base">
                                        <p:cTn id="37"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7283">
                                            <p:txEl>
                                              <p:pRg st="7" end="7"/>
                                            </p:txEl>
                                          </p:spTgt>
                                        </p:tgtEl>
                                        <p:attrNameLst>
                                          <p:attrName>style.visibility</p:attrName>
                                        </p:attrNameLst>
                                      </p:cBhvr>
                                      <p:to>
                                        <p:strVal val="visible"/>
                                      </p:to>
                                    </p:set>
                                    <p:anim calcmode="lin" valueType="num">
                                      <p:cBhvr additive="base">
                                        <p:cTn id="43" dur="500" fill="hold"/>
                                        <p:tgtEl>
                                          <p:spTgt spid="9728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728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7283">
                                            <p:txEl>
                                              <p:pRg st="8" end="8"/>
                                            </p:txEl>
                                          </p:spTgt>
                                        </p:tgtEl>
                                        <p:attrNameLst>
                                          <p:attrName>style.visibility</p:attrName>
                                        </p:attrNameLst>
                                      </p:cBhvr>
                                      <p:to>
                                        <p:strVal val="visible"/>
                                      </p:to>
                                    </p:set>
                                    <p:anim calcmode="lin" valueType="num">
                                      <p:cBhvr additive="base">
                                        <p:cTn id="47" dur="500" fill="hold"/>
                                        <p:tgtEl>
                                          <p:spTgt spid="9728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72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7283">
                                            <p:txEl>
                                              <p:pRg st="9" end="9"/>
                                            </p:txEl>
                                          </p:spTgt>
                                        </p:tgtEl>
                                        <p:attrNameLst>
                                          <p:attrName>style.visibility</p:attrName>
                                        </p:attrNameLst>
                                      </p:cBhvr>
                                      <p:to>
                                        <p:strVal val="visible"/>
                                      </p:to>
                                    </p:set>
                                    <p:anim calcmode="lin" valueType="num">
                                      <p:cBhvr additive="base">
                                        <p:cTn id="53" dur="500" fill="hold"/>
                                        <p:tgtEl>
                                          <p:spTgt spid="9728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72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7283">
                                            <p:txEl>
                                              <p:pRg st="10" end="10"/>
                                            </p:txEl>
                                          </p:spTgt>
                                        </p:tgtEl>
                                        <p:attrNameLst>
                                          <p:attrName>style.visibility</p:attrName>
                                        </p:attrNameLst>
                                      </p:cBhvr>
                                      <p:to>
                                        <p:strVal val="visible"/>
                                      </p:to>
                                    </p:set>
                                    <p:anim calcmode="lin" valueType="num">
                                      <p:cBhvr additive="base">
                                        <p:cTn id="59" dur="500" fill="hold"/>
                                        <p:tgtEl>
                                          <p:spTgt spid="9728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728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7283">
                                            <p:txEl>
                                              <p:pRg st="11" end="11"/>
                                            </p:txEl>
                                          </p:spTgt>
                                        </p:tgtEl>
                                        <p:attrNameLst>
                                          <p:attrName>style.visibility</p:attrName>
                                        </p:attrNameLst>
                                      </p:cBhvr>
                                      <p:to>
                                        <p:strVal val="visible"/>
                                      </p:to>
                                    </p:set>
                                    <p:anim calcmode="lin" valueType="num">
                                      <p:cBhvr additive="base">
                                        <p:cTn id="63" dur="500" fill="hold"/>
                                        <p:tgtEl>
                                          <p:spTgt spid="9728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728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7283">
                                            <p:txEl>
                                              <p:pRg st="12" end="12"/>
                                            </p:txEl>
                                          </p:spTgt>
                                        </p:tgtEl>
                                        <p:attrNameLst>
                                          <p:attrName>style.visibility</p:attrName>
                                        </p:attrNameLst>
                                      </p:cBhvr>
                                      <p:to>
                                        <p:strVal val="visible"/>
                                      </p:to>
                                    </p:set>
                                    <p:anim calcmode="lin" valueType="num">
                                      <p:cBhvr additive="base">
                                        <p:cTn id="67" dur="500" fill="hold"/>
                                        <p:tgtEl>
                                          <p:spTgt spid="9728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728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7283">
                                            <p:txEl>
                                              <p:pRg st="13" end="13"/>
                                            </p:txEl>
                                          </p:spTgt>
                                        </p:tgtEl>
                                        <p:attrNameLst>
                                          <p:attrName>style.visibility</p:attrName>
                                        </p:attrNameLst>
                                      </p:cBhvr>
                                      <p:to>
                                        <p:strVal val="visible"/>
                                      </p:to>
                                    </p:set>
                                    <p:anim calcmode="lin" valueType="num">
                                      <p:cBhvr additive="base">
                                        <p:cTn id="71" dur="500" fill="hold"/>
                                        <p:tgtEl>
                                          <p:spTgt spid="9728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728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normAutofit/>
          </a:bodyPr>
          <a:lstStyle/>
          <a:p>
            <a:r>
              <a:rPr lang="en-US" sz="2800" dirty="0"/>
              <a:t>Professions?</a:t>
            </a:r>
          </a:p>
        </p:txBody>
      </p:sp>
      <p:cxnSp>
        <p:nvCxnSpPr>
          <p:cNvPr id="4" name="Straight Connector 3"/>
          <p:cNvCxnSpPr/>
          <p:nvPr/>
        </p:nvCxnSpPr>
        <p:spPr>
          <a:xfrm>
            <a:off x="533400" y="1915244"/>
            <a:ext cx="8077200" cy="1588"/>
          </a:xfrm>
          <a:prstGeom prst="line">
            <a:avLst/>
          </a:prstGeom>
          <a:ln w="25400" cap="rnd" cmpd="sng">
            <a:gradFill>
              <a:gsLst>
                <a:gs pos="0">
                  <a:srgbClr val="002060"/>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676400"/>
            <a:ext cx="8229600" cy="4648200"/>
          </a:xfrm>
        </p:spPr>
        <p:txBody>
          <a:bodyPr/>
          <a:lstStyle/>
          <a:p>
            <a:pPr algn="ctr">
              <a:buFont typeface="Wingdings 2" pitchFamily="18" charset="2"/>
              <a:buNone/>
            </a:pPr>
            <a:r>
              <a:rPr lang="en-US" sz="4800" i="1" dirty="0">
                <a:ea typeface="ＭＳ Ｐゴシック" pitchFamily="34" charset="-128"/>
              </a:rPr>
              <a:t>‘Sorrow that finds no vent in tears may make other organs weep’ </a:t>
            </a:r>
          </a:p>
          <a:p>
            <a:pPr algn="ctr">
              <a:buFont typeface="Wingdings 2" pitchFamily="18" charset="2"/>
              <a:buNone/>
            </a:pPr>
            <a:endParaRPr lang="en-US" sz="800" i="1" dirty="0">
              <a:ea typeface="ＭＳ Ｐゴシック" pitchFamily="34" charset="-128"/>
            </a:endParaRPr>
          </a:p>
          <a:p>
            <a:pPr algn="ctr">
              <a:buFont typeface="Wingdings 2" pitchFamily="18" charset="2"/>
              <a:buNone/>
            </a:pPr>
            <a:r>
              <a:rPr lang="en-US" sz="4400" b="1" dirty="0">
                <a:ea typeface="ＭＳ Ｐゴシック" pitchFamily="34" charset="-128"/>
              </a:rPr>
              <a:t>Sir Henry </a:t>
            </a:r>
            <a:r>
              <a:rPr lang="en-US" sz="4400" b="1" dirty="0" err="1">
                <a:ea typeface="ＭＳ Ｐゴシック" pitchFamily="34" charset="-128"/>
              </a:rPr>
              <a:t>Maudsley</a:t>
            </a:r>
            <a:r>
              <a:rPr lang="en-US" sz="4400" b="1" dirty="0">
                <a:ea typeface="ＭＳ Ｐゴシック" pitchFamily="34" charset="-128"/>
              </a:rPr>
              <a:t> 1835-1918</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lstStyle/>
          <a:p>
            <a:pPr eaLnBrk="1" hangingPunct="1"/>
            <a:r>
              <a:rPr lang="en-US" dirty="0">
                <a:ea typeface="ＭＳ Ｐゴシック" pitchFamily="34" charset="-128"/>
              </a:rPr>
              <a:t>MUS in a Nutshell</a:t>
            </a:r>
          </a:p>
        </p:txBody>
      </p:sp>
      <p:sp>
        <p:nvSpPr>
          <p:cNvPr id="7171" name="Content Placeholder 2"/>
          <p:cNvSpPr>
            <a:spLocks noGrp="1"/>
          </p:cNvSpPr>
          <p:nvPr>
            <p:ph idx="1"/>
          </p:nvPr>
        </p:nvSpPr>
        <p:spPr>
          <a:xfrm>
            <a:off x="457200" y="1820416"/>
            <a:ext cx="8305800" cy="4776936"/>
          </a:xfrm>
        </p:spPr>
        <p:txBody>
          <a:bodyPr>
            <a:normAutofit fontScale="77500" lnSpcReduction="20000"/>
          </a:bodyPr>
          <a:lstStyle/>
          <a:p>
            <a:pPr>
              <a:defRPr/>
            </a:pPr>
            <a:r>
              <a:rPr lang="en-US" sz="3100" dirty="0">
                <a:latin typeface="+mj-lt"/>
              </a:rPr>
              <a:t>Pain or other physical symptoms are caused or amplified by psychological/emotional processes and not primarily due to any disease or damage of the body's organs or structures</a:t>
            </a:r>
          </a:p>
          <a:p>
            <a:pPr lvl="1"/>
            <a:r>
              <a:rPr lang="en-US" sz="2600" dirty="0">
                <a:latin typeface="+mj-lt"/>
              </a:rPr>
              <a:t>“</a:t>
            </a:r>
            <a:r>
              <a:rPr lang="en-GB" sz="2600" dirty="0">
                <a:latin typeface="+mj-lt"/>
              </a:rPr>
              <a:t>cannot be explained by traditional medical models” (Kenny and Egan, 2011).</a:t>
            </a:r>
            <a:r>
              <a:rPr lang="en-GB" sz="2600" i="1" dirty="0">
                <a:latin typeface="+mj-lt"/>
              </a:rPr>
              <a:t> </a:t>
            </a:r>
          </a:p>
          <a:p>
            <a:r>
              <a:rPr lang="en-US" sz="3100" dirty="0">
                <a:latin typeface="+mj-lt"/>
              </a:rPr>
              <a:t> Common emotional processes linked to these symptoms include the long term physiological and psychological impact of adverse childhood experience, current life stresses, post-traumatic stress, depression and anxiety</a:t>
            </a:r>
          </a:p>
          <a:p>
            <a:r>
              <a:rPr lang="en-US" sz="3100" dirty="0">
                <a:latin typeface="+mj-lt"/>
              </a:rPr>
              <a:t>Common symptoms  include: back pain, tension headaches, migraine, irritable bowel syndrome, chest pain, chronic pelvic pain, fatigue and fibromyalgia.</a:t>
            </a:r>
          </a:p>
          <a:p>
            <a:r>
              <a:rPr lang="en-US" sz="3100" dirty="0">
                <a:latin typeface="+mj-lt"/>
              </a:rPr>
              <a:t>These conditions can be helped effectively by accurate diagnosis and treatment of  the underlying </a:t>
            </a:r>
            <a:r>
              <a:rPr lang="en-US" sz="3100" dirty="0" err="1">
                <a:latin typeface="+mj-lt"/>
              </a:rPr>
              <a:t>behavioural</a:t>
            </a:r>
            <a:r>
              <a:rPr lang="en-US" sz="3100" dirty="0">
                <a:latin typeface="+mj-lt"/>
              </a:rPr>
              <a:t>, psychological and emotional issues</a:t>
            </a:r>
            <a:endParaRPr lang="en-GB" sz="3100" i="1" dirty="0">
              <a:latin typeface="+mj-lt"/>
            </a:endParaRPr>
          </a:p>
          <a:p>
            <a:pPr>
              <a:defRPr/>
            </a:pPr>
            <a:endParaRPr lang="en-US" dirty="0"/>
          </a:p>
          <a:p>
            <a:pPr>
              <a:defRPr/>
            </a:pPr>
            <a:endParaRPr lang="en-CA" dirty="0">
              <a:latin typeface="+mj-lt"/>
              <a:ea typeface="ＭＳ Ｐゴシック" pitchFamily="34" charset="-128"/>
            </a:endParaRPr>
          </a:p>
          <a:p>
            <a:pPr>
              <a:defRPr/>
            </a:pPr>
            <a:endParaRPr lang="en-CA" dirty="0">
              <a:latin typeface="+mj-lt"/>
              <a:ea typeface="ＭＳ Ｐゴシック" pitchFamily="34" charset="-128"/>
            </a:endParaRPr>
          </a:p>
          <a:p>
            <a:pPr>
              <a:defRPr/>
            </a:pPr>
            <a:endParaRPr lang="en-CA" dirty="0">
              <a:latin typeface="+mj-lt"/>
              <a:ea typeface="ＭＳ Ｐゴシック" pitchFamily="34" charset="-128"/>
            </a:endParaRPr>
          </a:p>
          <a:p>
            <a:pPr eaLnBrk="1" hangingPunct="1">
              <a:defRPr/>
            </a:pPr>
            <a:endParaRPr lang="en-US" dirty="0">
              <a:ea typeface="ＭＳ Ｐゴシック" pitchFamily="34" charset="-128"/>
            </a:endParaRPr>
          </a:p>
        </p:txBody>
      </p:sp>
      <p:cxnSp>
        <p:nvCxnSpPr>
          <p:cNvPr id="5" name="Straight Connector 4"/>
          <p:cNvCxnSpPr/>
          <p:nvPr/>
        </p:nvCxnSpPr>
        <p:spPr>
          <a:xfrm>
            <a:off x="533400" y="1600200"/>
            <a:ext cx="74676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 calcmode="lin" valueType="num">
                                      <p:cBhvr additive="base">
                                        <p:cTn id="2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 calcmode="lin" valueType="num">
                                      <p:cBhvr additive="base">
                                        <p:cTn id="2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04850"/>
            <a:ext cx="8458200" cy="1143000"/>
          </a:xfrm>
        </p:spPr>
        <p:txBody>
          <a:bodyPr/>
          <a:lstStyle/>
          <a:p>
            <a:pPr eaLnBrk="1" hangingPunct="1"/>
            <a:r>
              <a:rPr lang="en-US" sz="4800" dirty="0">
                <a:ea typeface="ＭＳ Ｐゴシック" pitchFamily="34" charset="-128"/>
              </a:rPr>
              <a:t>Overview </a:t>
            </a:r>
          </a:p>
        </p:txBody>
      </p:sp>
      <p:sp>
        <p:nvSpPr>
          <p:cNvPr id="9219" name="Content Placeholder 2"/>
          <p:cNvSpPr>
            <a:spLocks noGrp="1"/>
          </p:cNvSpPr>
          <p:nvPr>
            <p:ph idx="1"/>
          </p:nvPr>
        </p:nvSpPr>
        <p:spPr>
          <a:xfrm>
            <a:off x="457200" y="1935480"/>
            <a:ext cx="8229600" cy="4922520"/>
          </a:xfrm>
        </p:spPr>
        <p:txBody>
          <a:bodyPr>
            <a:normAutofit/>
          </a:bodyPr>
          <a:lstStyle/>
          <a:p>
            <a:pPr>
              <a:defRPr/>
            </a:pPr>
            <a:r>
              <a:rPr lang="en-US" sz="2400" dirty="0">
                <a:latin typeface="+mj-lt"/>
              </a:rPr>
              <a:t> MUS is caused by persistent activation of our fight/flight/freeze/defensive responses (our reaction to danger) which can cause real physical symptoms in the body (head to toe – every system)</a:t>
            </a:r>
          </a:p>
          <a:p>
            <a:pPr>
              <a:defRPr/>
            </a:pPr>
            <a:r>
              <a:rPr lang="en-CA" sz="2400" dirty="0">
                <a:latin typeface="+mj-lt"/>
              </a:rPr>
              <a:t>Both physical and emotional pain trigger the ANS which helps us respond to threat – in fact studies have shown that emotional pain triggers exactly the same neural patterns in the brain and body as physical pain (</a:t>
            </a:r>
            <a:r>
              <a:rPr lang="en-CA" sz="2400" dirty="0" err="1">
                <a:latin typeface="+mj-lt"/>
              </a:rPr>
              <a:t>Kross</a:t>
            </a:r>
            <a:r>
              <a:rPr lang="en-CA" sz="2400" dirty="0">
                <a:latin typeface="+mj-lt"/>
              </a:rPr>
              <a:t> et al, 2011).</a:t>
            </a:r>
          </a:p>
          <a:p>
            <a:r>
              <a:rPr lang="en-US" sz="2400" dirty="0">
                <a:latin typeface="+mj-lt"/>
              </a:rPr>
              <a:t>These states get activated without awareness and therefore your body’s ANS drives the formation of symptoms outside of your awareness</a:t>
            </a:r>
          </a:p>
          <a:p>
            <a:r>
              <a:rPr lang="en-CA" sz="2400" dirty="0">
                <a:ea typeface="ＭＳ Ｐゴシック" pitchFamily="34" charset="-128"/>
                <a:hlinkClick r:id="rId2"/>
              </a:rPr>
              <a:t>https://www.youtube.com/watch?v=XM5hdlEOSFM</a:t>
            </a:r>
            <a:r>
              <a:rPr lang="en-CA" sz="2400" dirty="0">
                <a:ea typeface="ＭＳ Ｐゴシック" pitchFamily="34" charset="-128"/>
              </a:rPr>
              <a:t> (6:33)</a:t>
            </a:r>
          </a:p>
          <a:p>
            <a:endParaRPr lang="en-US" sz="2400" dirty="0">
              <a:latin typeface="+mj-lt"/>
            </a:endParaRPr>
          </a:p>
          <a:p>
            <a:pPr eaLnBrk="1" hangingPunct="1">
              <a:defRPr/>
            </a:pPr>
            <a:endParaRPr lang="en-US" sz="2400" dirty="0">
              <a:latin typeface="Calibri" pitchFamily="34" charset="0"/>
            </a:endParaRPr>
          </a:p>
          <a:p>
            <a:pPr eaLnBrk="1" hangingPunct="1">
              <a:defRPr/>
            </a:pPr>
            <a:endParaRPr lang="en-CA" sz="2200" dirty="0">
              <a:latin typeface="+mj-lt"/>
              <a:ea typeface="ＭＳ Ｐゴシック" pitchFamily="34" charset="-128"/>
            </a:endParaRPr>
          </a:p>
          <a:p>
            <a:pPr eaLnBrk="1" hangingPunct="1">
              <a:defRPr/>
            </a:pPr>
            <a:endParaRPr lang="en-US" dirty="0">
              <a:ea typeface="ＭＳ Ｐゴシック" pitchFamily="34" charset="-128"/>
            </a:endParaRPr>
          </a:p>
        </p:txBody>
      </p:sp>
      <p:cxnSp>
        <p:nvCxnSpPr>
          <p:cNvPr id="4" name="Straight Connector 3"/>
          <p:cNvCxnSpPr/>
          <p:nvPr/>
        </p:nvCxnSpPr>
        <p:spPr>
          <a:xfrm>
            <a:off x="533400" y="1828800"/>
            <a:ext cx="77724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152"/>
            <a:ext cx="8229600" cy="2940936"/>
          </a:xfrm>
        </p:spPr>
        <p:txBody>
          <a:bodyPr>
            <a:normAutofit/>
          </a:bodyPr>
          <a:lstStyle/>
          <a:p>
            <a:pPr algn="ctr"/>
            <a:r>
              <a:rPr lang="en-US" sz="7200" dirty="0"/>
              <a:t>How do Emotions Affect Health?</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1143000"/>
          </a:xfrm>
        </p:spPr>
        <p:txBody>
          <a:bodyPr/>
          <a:lstStyle/>
          <a:p>
            <a:pPr algn="ctr" eaLnBrk="1" hangingPunct="1"/>
            <a:r>
              <a:rPr lang="en-US" dirty="0">
                <a:latin typeface="Calibri" charset="0"/>
              </a:rPr>
              <a:t>Key Ideas about Emotions</a:t>
            </a:r>
          </a:p>
        </p:txBody>
      </p:sp>
      <p:sp>
        <p:nvSpPr>
          <p:cNvPr id="12291" name="Content Placeholder 2"/>
          <p:cNvSpPr>
            <a:spLocks noGrp="1"/>
          </p:cNvSpPr>
          <p:nvPr>
            <p:ph idx="1"/>
          </p:nvPr>
        </p:nvSpPr>
        <p:spPr>
          <a:xfrm>
            <a:off x="457200" y="1628800"/>
            <a:ext cx="8229600" cy="4922838"/>
          </a:xfrm>
        </p:spPr>
        <p:txBody>
          <a:bodyPr>
            <a:normAutofit lnSpcReduction="10000"/>
          </a:bodyPr>
          <a:lstStyle/>
          <a:p>
            <a:pPr eaLnBrk="1" hangingPunct="1"/>
            <a:r>
              <a:rPr lang="en-US" dirty="0">
                <a:latin typeface="Calibri" pitchFamily="34" charset="0"/>
              </a:rPr>
              <a:t>Emotions are </a:t>
            </a:r>
            <a:r>
              <a:rPr lang="en-US" i="1" dirty="0">
                <a:latin typeface="Calibri" pitchFamily="34" charset="0"/>
              </a:rPr>
              <a:t>pre-conscious </a:t>
            </a:r>
            <a:r>
              <a:rPr lang="en-US" dirty="0">
                <a:latin typeface="Calibri" pitchFamily="34" charset="0"/>
              </a:rPr>
              <a:t>neurobiological events that serve to guide behavior from birth. Without access to our emotions we don’</a:t>
            </a:r>
            <a:r>
              <a:rPr lang="en-US" altLang="ja-JP" dirty="0">
                <a:latin typeface="Calibri" pitchFamily="34" charset="0"/>
              </a:rPr>
              <a:t>t know who we are or what we need. </a:t>
            </a:r>
            <a:r>
              <a:rPr lang="en-US" altLang="ja-JP" b="1" dirty="0">
                <a:latin typeface="Calibri" pitchFamily="34" charset="0"/>
              </a:rPr>
              <a:t>They are our compass for life</a:t>
            </a:r>
          </a:p>
          <a:p>
            <a:pPr eaLnBrk="1" hangingPunct="1"/>
            <a:r>
              <a:rPr lang="en-US" dirty="0">
                <a:latin typeface="Calibri" pitchFamily="34" charset="0"/>
              </a:rPr>
              <a:t>If our emotions are blocked, punished or ignored regularly in early development (</a:t>
            </a:r>
            <a:r>
              <a:rPr lang="en-US" dirty="0" err="1">
                <a:latin typeface="Calibri" pitchFamily="34" charset="0"/>
              </a:rPr>
              <a:t>e.g</a:t>
            </a:r>
            <a:r>
              <a:rPr lang="en-US" dirty="0">
                <a:latin typeface="Calibri" pitchFamily="34" charset="0"/>
              </a:rPr>
              <a:t> ACE), our bodies begin to automatically produce anxiety and behaviors to keep the feelings locked down. This comprises our emotional/physical growth and functioning</a:t>
            </a:r>
          </a:p>
          <a:p>
            <a:pPr eaLnBrk="1" hangingPunct="1"/>
            <a:r>
              <a:rPr lang="en-US" dirty="0">
                <a:latin typeface="Calibri" pitchFamily="34" charset="0"/>
              </a:rPr>
              <a:t>If our bodies chronically repress feelings/needs then overtime this leads to altered autonomic, endocrine and immune system activity related to the development of physical symptoms – it affects every bodily system!</a:t>
            </a:r>
          </a:p>
        </p:txBody>
      </p:sp>
      <p:cxnSp>
        <p:nvCxnSpPr>
          <p:cNvPr id="4" name="Straight Connector 3"/>
          <p:cNvCxnSpPr/>
          <p:nvPr/>
        </p:nvCxnSpPr>
        <p:spPr>
          <a:xfrm>
            <a:off x="609600" y="1446212"/>
            <a:ext cx="8077200" cy="1588"/>
          </a:xfrm>
          <a:prstGeom prst="line">
            <a:avLst/>
          </a:prstGeom>
          <a:ln w="25400" cap="rnd" cmpd="sng">
            <a:gradFill>
              <a:gsLst>
                <a:gs pos="0">
                  <a:srgbClr val="002060"/>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431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50499</TotalTime>
  <Words>978</Words>
  <Application>Microsoft Office PowerPoint</Application>
  <PresentationFormat>On-screen Show (4:3)</PresentationFormat>
  <Paragraphs>111</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ＭＳ Ｐ明朝</vt:lpstr>
      <vt:lpstr>Calibri</vt:lpstr>
      <vt:lpstr>Constantia</vt:lpstr>
      <vt:lpstr>Times New Roman</vt:lpstr>
      <vt:lpstr>Wingdings 2</vt:lpstr>
      <vt:lpstr>Flow</vt:lpstr>
      <vt:lpstr>Role of Emotions in  Mind-Body Health Vancouver, August 2017 </vt:lpstr>
      <vt:lpstr>Aims</vt:lpstr>
      <vt:lpstr>*Session Plan</vt:lpstr>
      <vt:lpstr>Introductions</vt:lpstr>
      <vt:lpstr>PowerPoint Presentation</vt:lpstr>
      <vt:lpstr>MUS in a Nutshell</vt:lpstr>
      <vt:lpstr>Overview </vt:lpstr>
      <vt:lpstr>How do Emotions Affect Health?</vt:lpstr>
      <vt:lpstr>Key Ideas about Emotions</vt:lpstr>
      <vt:lpstr>PowerPoint Presentation</vt:lpstr>
      <vt:lpstr>Emotions and Wellbeing</vt:lpstr>
      <vt:lpstr>Precipitating Events to MUS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Intensive Short-Term Dynamic Psychotherapy</dc:title>
  <dc:creator>unknown</dc:creator>
  <cp:lastModifiedBy>tjw</cp:lastModifiedBy>
  <cp:revision>584</cp:revision>
  <dcterms:created xsi:type="dcterms:W3CDTF">2014-10-12T20:09:55Z</dcterms:created>
  <dcterms:modified xsi:type="dcterms:W3CDTF">2017-09-02T22:34:02Z</dcterms:modified>
</cp:coreProperties>
</file>